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Alegreya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veat" panose="020B0604020202020204" charset="0"/>
      <p:regular r:id="rId31"/>
      <p:bold r:id="rId32"/>
    </p:embeddedFont>
    <p:embeddedFont>
      <p:font typeface="Impact" panose="020B0806030902050204" pitchFamily="34" charset="0"/>
      <p:regular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Oswald Regular" panose="020B0604020202020204" charset="0"/>
      <p:regular r:id="rId38"/>
      <p:bold r:id="rId39"/>
    </p:embeddedFont>
    <p:embeddedFont>
      <p:font typeface="Playfair Display" panose="020B0604020202020204" charset="0"/>
      <p:regular r:id="rId40"/>
      <p:bold r:id="rId41"/>
      <p:italic r:id="rId42"/>
      <p:boldItalic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9" d="100"/>
          <a:sy n="19" d="100"/>
        </p:scale>
        <p:origin x="323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lkmanis.com/handpuppet_detail.ph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6175" y="687388"/>
            <a:ext cx="4567238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Está bien enojarse. Espere a que el peque se calme antes de hablar con este.</a:t>
            </a:r>
            <a:endParaRPr/>
          </a:p>
        </p:txBody>
      </p:sp>
      <p:sp>
        <p:nvSpPr>
          <p:cNvPr id="160" name="Google Shape;16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Turtle puppets with retractable heads can be found at:  </a:t>
            </a:r>
            <a:r>
              <a:rPr lang="en-US" sz="2600" u="sng">
                <a:solidFill>
                  <a:schemeClr val="hlink"/>
                </a:solidFill>
                <a:hlinkClick r:id="rId3"/>
              </a:rPr>
              <a:t>http://www.folkmanis.com/handpuppet_detail.php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Habla sobre la aplicación "Piensa, respira y haz" de Plaza Sésamo y/o la canción de Elmo</a:t>
            </a:r>
            <a:endParaRPr/>
          </a:p>
        </p:txBody>
      </p:sp>
      <p:sp>
        <p:nvSpPr>
          <p:cNvPr id="184" name="Google Shape;18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"Huela el chocolate caliente y sóplelo para enfriarlo".</a:t>
            </a:r>
            <a:endParaRPr/>
          </a:p>
        </p:txBody>
      </p:sp>
      <p:sp>
        <p:nvSpPr>
          <p:cNvPr id="192" name="Google Shape;19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c04c255a2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c04c255a2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c04c255a2e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239535e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c239535e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c239535e2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alfileres de ropa para el nombre y / o foto del estudiante.</a:t>
            </a:r>
            <a:endParaRPr/>
          </a:p>
        </p:txBody>
      </p:sp>
      <p:sp>
        <p:nvSpPr>
          <p:cNvPr id="228" name="Google Shape;22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186a8e3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186a8e3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c186a8e36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186a8e36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186a8e36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c186a8e366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977ba9a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977ba9a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c977ba9ae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Discuss BREATHE, THINK and DO app from Sesame Street</a:t>
            </a:r>
            <a:endParaRPr sz="1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74688"/>
            <a:ext cx="4594225" cy="3446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893842" y="4347454"/>
            <a:ext cx="5070317" cy="4122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It is important that children learn the “get an adult” solution first so that as the child is learning these solutions the adult can help keep all children safe and/or guide other possible solutions and help scaffold peer interactions.  Other possible solutions are:  take a break, get a friend, get help, talk about it, walk away, etc.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Es importante que los niños aprendan primero la solución de “conseguir un adulto” para que, a medida que el niño aprenda estas soluciones, el adulto pueda ayudar a mantener seguros a todos los niños y / o orientar otras posibles soluciones y ayudar a mejorar las interacciones entre compañeros. Otras posibles soluciones son: tomar un descanso, buscar un amigo, buscar ayuda, hablar de ello, alejarse, etc.</a:t>
            </a:r>
            <a:endParaRPr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volunteers for role playing or give vignettes.</a:t>
            </a:r>
            <a:endParaRPr/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202124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Pida a las voluntarias que representen roles</a:t>
            </a:r>
            <a:endParaRPr sz="1000">
              <a:solidFill>
                <a:srgbClr val="202124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04c255a2e_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04c255a2e_2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c04c255a2e_25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733219" y="2980467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30600" y="182400"/>
            <a:ext cx="7893000" cy="24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630600" y="4304500"/>
            <a:ext cx="7893000" cy="169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805050"/>
            <a:ext cx="79707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586725" y="3957850"/>
            <a:ext cx="79707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09550" y="2561800"/>
            <a:ext cx="81249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25" y="6727600"/>
            <a:ext cx="9144000" cy="130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5"/>
          <p:cNvCxnSpPr/>
          <p:nvPr/>
        </p:nvCxnSpPr>
        <p:spPr>
          <a:xfrm>
            <a:off x="419425" y="1538926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890600"/>
            <a:ext cx="39999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832400" y="1890600"/>
            <a:ext cx="3999900" cy="42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7"/>
          <p:cNvCxnSpPr/>
          <p:nvPr/>
        </p:nvCxnSpPr>
        <p:spPr>
          <a:xfrm>
            <a:off x="411044" y="1890363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1700" y="2187133"/>
            <a:ext cx="2808000" cy="3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586721" y="0"/>
            <a:ext cx="7970700" cy="8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586721" y="6769200"/>
            <a:ext cx="7970700" cy="8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4572000" y="-1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446167"/>
            <a:ext cx="4045200" cy="22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3793600"/>
            <a:ext cx="4045200" cy="18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96967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890400"/>
            <a:ext cx="8520600" cy="4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2ahUKEwiQlKvKxOrdAhXrYd8KHe4fC1gQjRx6BAgBEAU&amp;url=http://worldartsme.com/team-problem-solving-clipart.html&amp;psig=AOvVaw1femNk20UggSKCrSINPcvz&amp;ust=153866509786704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llengingbehavior.cbcs.usf.edu/docs/TuckerTurtle_Story_sp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hyperlink" Target="https://challengingbehavior.cbcs.usf.edu/docs/TuckerTurtle_Story_Home_SP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hallengingbehavior.cbcs.usf.edu/docs/Smell-Blow_SP.pdf" TargetMode="External"/><Relationship Id="rId3" Type="http://schemas.openxmlformats.org/officeDocument/2006/relationships/hyperlink" Target="https://youtu.be/rN6mEP1dnPM" TargetMode="External"/><Relationship Id="rId7" Type="http://schemas.openxmlformats.org/officeDocument/2006/relationships/hyperlink" Target="https://challengingbehavior.cbcs.usf.edu/docs/ProblemSolving_Story_Home_SP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hallengingbehavior.cbcs.usf.edu/docs/Solution_kit_cards_home_SP.pdf" TargetMode="External"/><Relationship Id="rId5" Type="http://schemas.openxmlformats.org/officeDocument/2006/relationships/hyperlink" Target="http://csefel.vanderbilt.edu/resources/strategies.html" TargetMode="External"/><Relationship Id="rId10" Type="http://schemas.openxmlformats.org/officeDocument/2006/relationships/hyperlink" Target="https://forms.gle/ALi2GbBFpvYke3RcA" TargetMode="External"/><Relationship Id="rId4" Type="http://schemas.openxmlformats.org/officeDocument/2006/relationships/hyperlink" Target="https://youtu.be/BU2-dGqUJlE" TargetMode="External"/><Relationship Id="rId9" Type="http://schemas.openxmlformats.org/officeDocument/2006/relationships/hyperlink" Target="https://challengingbehavior.cbcs.usf.edu/docs/TuckerTurtle_Story_Home_SP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3HjqIg25M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%3A%2F%2Fwww.burh-anomatic.com%2Fimages%2Fsolutions.jpg&amp;imgrefurl=http%3A%2F%2Fwww.burh-anomatic.com%2Findex.php%2Fsolutions&amp;docid=1DD2ztBloGdT_M&amp;tbnid=J9mXeAvuU5Lp3M%3A&amp;vet=10ahUKEwikoN2Jj6LlAhWGiOAKHZyFDTEQMwiEASgMMAw..i&amp;w=3059&amp;h=1634&amp;bih=624&amp;biw=1301&amp;q=solutions&amp;ved=0ahUKEwikoN2Jj6LlAhWGiOAKHZyFDTEQMwiEASgMMAw&amp;iact=mrc&amp;uact=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ctrTitle"/>
          </p:nvPr>
        </p:nvSpPr>
        <p:spPr>
          <a:xfrm>
            <a:off x="990600" y="2514600"/>
            <a:ext cx="43434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160" b="1"/>
              <a:t> </a:t>
            </a:r>
            <a:r>
              <a:rPr lang="en-US" sz="3970"/>
              <a:t>Promoviendo habilidades socioemocionales en casa</a:t>
            </a:r>
            <a:endParaRPr sz="3970"/>
          </a:p>
        </p:txBody>
      </p:sp>
      <p:pic>
        <p:nvPicPr>
          <p:cNvPr id="79" name="Google Shape;79;p14" descr="Image result for problem solving clip ar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025" y="286376"/>
            <a:ext cx="314494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428625" y="6339150"/>
            <a:ext cx="462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Traducido por Susan Morales y Brenda Andress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0" y="1369725"/>
            <a:ext cx="3572799" cy="41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6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240"/>
              <a:t>Apoyar a estudiantes pequeños con la resolución de problemas en el momento</a:t>
            </a:r>
            <a:endParaRPr sz="3600" b="1">
              <a:solidFill>
                <a:schemeClr val="dk1"/>
              </a:solidFill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533400" y="1905000"/>
            <a:ext cx="8153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None/>
            </a:pPr>
            <a:r>
              <a:rPr lang="en-US" sz="3190"/>
              <a:t>Anticiparse a los problemas</a:t>
            </a:r>
            <a:endParaRPr sz="319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None/>
            </a:pPr>
            <a:endParaRPr sz="319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None/>
            </a:pPr>
            <a:r>
              <a:rPr lang="en-US" sz="3190"/>
              <a:t>Buscar proximidad</a:t>
            </a:r>
            <a:endParaRPr sz="319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None/>
            </a:pPr>
            <a:endParaRPr sz="319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None/>
            </a:pPr>
            <a:r>
              <a:rPr lang="en-US" sz="3190"/>
              <a:t>Apoyo</a:t>
            </a:r>
            <a:endParaRPr sz="319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None/>
            </a:pPr>
            <a:endParaRPr sz="3190"/>
          </a:p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None/>
            </a:pPr>
            <a:r>
              <a:rPr lang="en-US" sz="3150"/>
              <a:t>Animar</a:t>
            </a:r>
            <a:endParaRPr sz="3150"/>
          </a:p>
          <a:p>
            <a:pPr marL="0" lvl="0" indent="0" algn="ctr" rtl="0">
              <a:lnSpc>
                <a:spcPct val="95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790"/>
              <a:buNone/>
            </a:pPr>
            <a:r>
              <a:rPr lang="en-US" sz="3190"/>
              <a:t>Promover</a:t>
            </a:r>
            <a:endParaRPr sz="3190">
              <a:solidFill>
                <a:schemeClr val="lt1"/>
              </a:solidFill>
            </a:endParaRPr>
          </a:p>
          <a:p>
            <a:pPr marL="342900" lvl="0" indent="-139700" algn="l" rtl="0">
              <a:lnSpc>
                <a:spcPct val="95000"/>
              </a:lnSpc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2480"/>
              <a:buNone/>
            </a:pPr>
            <a:endParaRPr sz="1795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Controlando la ira y el impulso</a:t>
            </a:r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62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n-US" sz="2960"/>
              <a:t>Reconocer que la ira puede interferir con la resolución de problemas.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n-US" sz="2960"/>
              <a:t>Aprender a identificar la ira en uno mismo y en los demás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n-US" sz="2960"/>
              <a:t>Aprendiendo a calmarse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●"/>
            </a:pPr>
            <a:r>
              <a:rPr lang="en-US" sz="2960"/>
              <a:t>Comprender las formas adecuadas de expresar la ira.</a:t>
            </a:r>
            <a:endParaRPr sz="2960"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475" y="1600200"/>
            <a:ext cx="3572799" cy="41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>
            <a:off x="33867" y="0"/>
            <a:ext cx="9033933" cy="8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Tecnica de </a:t>
            </a:r>
            <a:r>
              <a:rPr lang="en-US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Tortuga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889000" y="6029325"/>
            <a:ext cx="1355725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CC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904875" y="5583238"/>
            <a:ext cx="963613" cy="131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rgbClr val="CCC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0" y="1078075"/>
            <a:ext cx="2359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1. Reconocer tus sentimientos</a:t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6912850" y="1078075"/>
            <a:ext cx="1828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 Detén tu cuerpo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74700" y="3963500"/>
            <a:ext cx="22098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3. Métete dentro de tu caparazón y respira profundamente 3 veces.</a:t>
            </a:r>
            <a:endParaRPr sz="2400"/>
          </a:p>
        </p:txBody>
      </p:sp>
      <p:sp>
        <p:nvSpPr>
          <p:cNvPr id="176" name="Google Shape;176;p25"/>
          <p:cNvSpPr/>
          <p:nvPr/>
        </p:nvSpPr>
        <p:spPr>
          <a:xfrm>
            <a:off x="6874750" y="3963500"/>
            <a:ext cx="19050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4. Sal cuando estés tranquilo y busca una solución.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513" y="1078075"/>
            <a:ext cx="2334875" cy="233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325" y="1078075"/>
            <a:ext cx="2034438" cy="234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3012" y="3963499"/>
            <a:ext cx="2359100" cy="217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0400" y="3963500"/>
            <a:ext cx="2252441" cy="21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382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Una historia escrita para ayudar a enseñar la "Técnica de la tortuga"</a:t>
            </a:r>
            <a:br>
              <a:rPr lang="en-US" sz="1620"/>
            </a:br>
            <a:r>
              <a:rPr lang="en-US" sz="2880"/>
              <a:t>Por  Rochelle Lentini</a:t>
            </a:r>
            <a:br>
              <a:rPr lang="en-US" sz="2880"/>
            </a:br>
            <a:r>
              <a:rPr lang="en-US" sz="2880"/>
              <a:t>Marzo 2005</a:t>
            </a:r>
            <a:endParaRPr sz="3240"/>
          </a:p>
        </p:txBody>
      </p:sp>
      <p:sp>
        <p:nvSpPr>
          <p:cNvPr id="187" name="Google Shape;187;p26"/>
          <p:cNvSpPr txBox="1"/>
          <p:nvPr/>
        </p:nvSpPr>
        <p:spPr>
          <a:xfrm>
            <a:off x="3886200" y="2224725"/>
            <a:ext cx="42771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La Tortuga Tucker toma tiempo para detenerse y pensar</a:t>
            </a:r>
            <a:endParaRPr sz="3600" b="1" u="sng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La Tortuga Tucker toma tiempo para detenerse y pensar en casa</a:t>
            </a:r>
            <a:endParaRPr sz="3600" b="1" u="sng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725" y="2217225"/>
            <a:ext cx="2612843" cy="41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382000" cy="121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Enseñe y practique cómo respira Tucker</a:t>
            </a:r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4686300" y="1960777"/>
            <a:ext cx="3429000" cy="40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huele las flores</a:t>
            </a:r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4686300" y="4122994"/>
            <a:ext cx="3429000" cy="400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 sopla el molinillo</a:t>
            </a:r>
            <a:endParaRPr/>
          </a:p>
        </p:txBody>
      </p:sp>
      <p:pic>
        <p:nvPicPr>
          <p:cNvPr id="197" name="Google Shape;19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950" y="1892248"/>
            <a:ext cx="787415" cy="116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1409700" y="2120577"/>
            <a:ext cx="304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Tortuga Tucker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sabe cómo decirse</a:t>
            </a:r>
            <a:endParaRPr/>
          </a:p>
        </p:txBody>
      </p:sp>
      <p:sp>
        <p:nvSpPr>
          <p:cNvPr id="199" name="Google Shape;199;p27"/>
          <p:cNvSpPr/>
          <p:nvPr/>
        </p:nvSpPr>
        <p:spPr>
          <a:xfrm>
            <a:off x="1028700" y="1597430"/>
            <a:ext cx="3429000" cy="47241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4662900" y="1597417"/>
            <a:ext cx="3429000" cy="47241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7"/>
          <p:cNvSpPr txBox="1"/>
          <p:nvPr/>
        </p:nvSpPr>
        <p:spPr>
          <a:xfrm>
            <a:off x="1257300" y="1597380"/>
            <a:ext cx="342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PRIMERO</a:t>
            </a:r>
            <a:endParaRPr/>
          </a:p>
        </p:txBody>
      </p:sp>
      <p:sp>
        <p:nvSpPr>
          <p:cNvPr id="202" name="Google Shape;202;p27"/>
          <p:cNvSpPr txBox="1"/>
          <p:nvPr/>
        </p:nvSpPr>
        <p:spPr>
          <a:xfrm>
            <a:off x="4686300" y="1597380"/>
            <a:ext cx="3429000" cy="52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DESPUES</a:t>
            </a:r>
            <a:endParaRPr/>
          </a:p>
        </p:txBody>
      </p:sp>
      <p:pic>
        <p:nvPicPr>
          <p:cNvPr id="203" name="Google Shape;203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3753" y="4493397"/>
            <a:ext cx="1839547" cy="1735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 descr="E:\DCIM\100OLYMP\P509142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7718" y="2299748"/>
            <a:ext cx="1799382" cy="18414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27"/>
          <p:cNvGrpSpPr/>
          <p:nvPr/>
        </p:nvGrpSpPr>
        <p:grpSpPr>
          <a:xfrm>
            <a:off x="1714500" y="3269010"/>
            <a:ext cx="2438400" cy="1889668"/>
            <a:chOff x="1524000" y="3124200"/>
            <a:chExt cx="2438400" cy="1981200"/>
          </a:xfrm>
        </p:grpSpPr>
        <p:sp>
          <p:nvSpPr>
            <p:cNvPr id="206" name="Google Shape;206;p27"/>
            <p:cNvSpPr/>
            <p:nvPr/>
          </p:nvSpPr>
          <p:spPr>
            <a:xfrm>
              <a:off x="1524000" y="3124200"/>
              <a:ext cx="2438400" cy="1981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7"/>
            <p:cNvSpPr txBox="1"/>
            <p:nvPr/>
          </p:nvSpPr>
          <p:spPr>
            <a:xfrm>
              <a:off x="1869649" y="3699030"/>
              <a:ext cx="1711751" cy="806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ALTO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78255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Autorregulación</a:t>
            </a:r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6327300" cy="316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457200" lvl="0" indent="-369570" algn="l" rtl="0"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 sz="5550"/>
              <a:t>La capacidad de comprendernos y gestionarnos a nosotros mismos:</a:t>
            </a:r>
            <a:endParaRPr sz="5550"/>
          </a:p>
          <a:p>
            <a:pPr marL="914400" lvl="1" indent="-369569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5550"/>
              <a:t>Comportamientos</a:t>
            </a:r>
            <a:endParaRPr sz="5550"/>
          </a:p>
          <a:p>
            <a:pPr marL="914400" lvl="1" indent="-369569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5550"/>
              <a:t>Emociones</a:t>
            </a:r>
            <a:endParaRPr sz="5550"/>
          </a:p>
          <a:p>
            <a:pPr marL="914400" lvl="1" indent="-369569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5550"/>
              <a:t>Reacciones</a:t>
            </a:r>
            <a:endParaRPr sz="555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550"/>
              <a:t>Regularse a sí mismo en situaciones específicas</a:t>
            </a:r>
            <a:endParaRPr sz="5550"/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5550"/>
              <a:t>Mantener el cuerpo, la mente y las emociones concentrados</a:t>
            </a:r>
            <a:endParaRPr/>
          </a:p>
        </p:txBody>
      </p:sp>
      <p:pic>
        <p:nvPicPr>
          <p:cNvPr id="221" name="Google Shape;22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449425"/>
            <a:ext cx="2669649" cy="222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4">
            <a:alphaModFix/>
          </a:blip>
          <a:srcRect l="15577" r="15919"/>
          <a:stretch/>
        </p:blipFill>
        <p:spPr>
          <a:xfrm>
            <a:off x="6784450" y="274650"/>
            <a:ext cx="2206325" cy="35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9"/>
          <p:cNvSpPr txBox="1"/>
          <p:nvPr/>
        </p:nvSpPr>
        <p:spPr>
          <a:xfrm>
            <a:off x="6812875" y="327100"/>
            <a:ext cx="2154300" cy="155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accent6"/>
                </a:solidFill>
                <a:latin typeface="Impact"/>
                <a:ea typeface="Impact"/>
                <a:cs typeface="Impact"/>
                <a:sym typeface="Impact"/>
              </a:rPr>
              <a:t>el autocontrol</a:t>
            </a:r>
            <a:r>
              <a:rPr lang="en-US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5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rPr>
              <a:t>ES </a:t>
            </a:r>
            <a:r>
              <a:rPr lang="en-US" sz="31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rPr>
              <a:t>SABER QUE</a:t>
            </a:r>
            <a:r>
              <a:rPr lang="en-US" sz="29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rPr>
              <a:t> </a:t>
            </a:r>
            <a:r>
              <a:rPr lang="en-US" sz="3200" b="1">
                <a:solidFill>
                  <a:schemeClr val="accent6"/>
                </a:solidFill>
                <a:latin typeface="Caveat"/>
                <a:ea typeface="Caveat"/>
                <a:cs typeface="Caveat"/>
                <a:sym typeface="Caveat"/>
              </a:rPr>
              <a:t>PUEDES</a:t>
            </a:r>
            <a:endParaRPr sz="3200" b="1">
              <a:solidFill>
                <a:schemeClr val="accent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6810450" y="1881700"/>
            <a:ext cx="2154300" cy="181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Oswald Regular"/>
                <a:ea typeface="Oswald Regular"/>
                <a:cs typeface="Oswald Regular"/>
                <a:sym typeface="Oswald Regular"/>
              </a:rPr>
              <a:t>pero </a:t>
            </a:r>
            <a:r>
              <a:rPr lang="en-US" sz="3400">
                <a:latin typeface="Oswald Regular"/>
                <a:ea typeface="Oswald Regular"/>
                <a:cs typeface="Oswald Regular"/>
                <a:sym typeface="Oswald Regular"/>
              </a:rPr>
              <a:t>decidir</a:t>
            </a:r>
            <a:r>
              <a:rPr lang="en-US" sz="3000">
                <a:latin typeface="Oswald Regular"/>
                <a:ea typeface="Oswald Regular"/>
                <a:cs typeface="Oswald Regular"/>
                <a:sym typeface="Oswald Regular"/>
              </a:rPr>
              <a:t> que </a:t>
            </a:r>
            <a:r>
              <a:rPr lang="en-US" sz="3600">
                <a:latin typeface="Oswald Regular"/>
                <a:ea typeface="Oswald Regular"/>
                <a:cs typeface="Oswald Regular"/>
                <a:sym typeface="Oswald Regular"/>
              </a:rPr>
              <a:t>no lo harás</a:t>
            </a:r>
            <a:endParaRPr sz="3600"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0" descr="P:\CBCS-CFS DARES CB-PWPBS\Photographs\Monthly trainings\SocialSkills\IMG_127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754547" y="1503254"/>
            <a:ext cx="5805537" cy="386583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231" name="Google Shape;23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70988"/>
            <a:ext cx="4419600" cy="5716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643" y="0"/>
            <a:ext cx="528070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Algo en que pensar</a:t>
            </a:r>
            <a:r>
              <a:rPr lang="en-US" b="1"/>
              <a:t>….</a:t>
            </a:r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 i="1">
                <a:latin typeface="Alegreya"/>
                <a:ea typeface="Alegreya"/>
                <a:cs typeface="Alegreya"/>
                <a:sym typeface="Alegreya"/>
              </a:rPr>
              <a:t>Cuando la gente pequeña es</a:t>
            </a:r>
            <a:endParaRPr sz="3000" b="1" i="1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 i="1">
                <a:latin typeface="Alegreya"/>
                <a:ea typeface="Alegreya"/>
                <a:cs typeface="Alegreya"/>
                <a:sym typeface="Alegreya"/>
              </a:rPr>
              <a:t>sobrepasado por</a:t>
            </a:r>
            <a:endParaRPr sz="3000" b="1" i="1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3000" b="1" i="1">
                <a:solidFill>
                  <a:srgbClr val="FF0000"/>
                </a:solidFill>
                <a:latin typeface="Alegreya"/>
                <a:ea typeface="Alegreya"/>
                <a:cs typeface="Alegreya"/>
                <a:sym typeface="Alegreya"/>
              </a:rPr>
              <a:t>GRANDES EMOCIONES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 i="1">
                <a:latin typeface="Alegreya"/>
                <a:ea typeface="Alegreya"/>
                <a:cs typeface="Alegreya"/>
                <a:sym typeface="Alegreya"/>
              </a:rPr>
              <a:t>Es nuestro trabajo</a:t>
            </a:r>
            <a:endParaRPr sz="3000" b="1" i="1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 i="1">
                <a:latin typeface="Alegreya"/>
                <a:ea typeface="Alegreya"/>
                <a:cs typeface="Alegreya"/>
                <a:sym typeface="Alegreya"/>
              </a:rPr>
              <a:t>compartir nuestra </a:t>
            </a:r>
            <a:r>
              <a:rPr lang="en-US" sz="3000" b="1" i="1">
                <a:solidFill>
                  <a:srgbClr val="0070C0"/>
                </a:solidFill>
                <a:latin typeface="Alegreya"/>
                <a:ea typeface="Alegreya"/>
                <a:cs typeface="Alegreya"/>
                <a:sym typeface="Alegreya"/>
              </a:rPr>
              <a:t>CALMA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i="1">
                <a:latin typeface="Alegreya"/>
                <a:ea typeface="Alegreya"/>
                <a:cs typeface="Alegreya"/>
                <a:sym typeface="Alegreya"/>
              </a:rPr>
              <a:t>y no unirse a su caos.</a:t>
            </a:r>
            <a:endParaRPr sz="3000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000" b="1" i="1">
                <a:latin typeface="Alegreya"/>
                <a:ea typeface="Alegreya"/>
                <a:cs typeface="Alegreya"/>
                <a:sym typeface="Alegreya"/>
              </a:rPr>
              <a:t>- L. Knost</a:t>
            </a:r>
            <a:endParaRPr sz="3000" b="1" i="1">
              <a:latin typeface="Alegreya"/>
              <a:ea typeface="Alegreya"/>
              <a:cs typeface="Alegreya"/>
              <a:sym typeface="Alegreya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457200" y="1276350"/>
            <a:ext cx="8229600" cy="3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</a:pPr>
            <a:r>
              <a:rPr lang="en-US" sz="2300"/>
              <a:t>Pasos y soluciones para la resolución de problemas</a:t>
            </a:r>
            <a:endParaRPr sz="2300"/>
          </a:p>
          <a:p>
            <a:pPr marL="3429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</a:pPr>
            <a:r>
              <a:rPr lang="en-US" sz="2300"/>
              <a:t>Proceso de resolución de conflictos</a:t>
            </a:r>
            <a:endParaRPr sz="2300"/>
          </a:p>
          <a:p>
            <a:pPr marL="3429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</a:pPr>
            <a:r>
              <a:rPr lang="en-US" sz="2300"/>
              <a:t>Tortuga Tucker</a:t>
            </a:r>
            <a:endParaRPr sz="2300"/>
          </a:p>
          <a:p>
            <a:pPr marL="342900" lvl="0" indent="-3746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</a:pPr>
            <a:r>
              <a:rPr lang="en-US" sz="2300"/>
              <a:t>Estrategias de autorregulación </a:t>
            </a:r>
            <a:endParaRPr sz="2300"/>
          </a:p>
          <a:p>
            <a:pPr marL="342900" lvl="0" indent="-374650" algn="l" rtl="0">
              <a:spcBef>
                <a:spcPts val="640"/>
              </a:spcBef>
              <a:spcAft>
                <a:spcPts val="0"/>
              </a:spcAft>
              <a:buSzPts val="3700"/>
              <a:buChar char="●"/>
            </a:pPr>
            <a:r>
              <a:rPr lang="en-US" sz="2300"/>
              <a:t>Recursos</a:t>
            </a:r>
            <a:endParaRPr sz="2100"/>
          </a:p>
          <a:p>
            <a:pPr marL="342900" lvl="0" indent="-1397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 sz="2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Recursos</a:t>
            </a:r>
            <a:endParaRPr/>
          </a:p>
        </p:txBody>
      </p:sp>
      <p:sp>
        <p:nvSpPr>
          <p:cNvPr id="251" name="Google Shape;25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17182" algn="l" rtl="0">
              <a:spcBef>
                <a:spcPts val="36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Respira, Piensa, y Haz  con  Sesame Street (puede bajar la aplicación gratuita en un tablet android o Apple)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https://youtu.be/rN6mEP1dnPM</a:t>
            </a:r>
            <a:r>
              <a:rPr lang="en-US"/>
              <a:t> O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Cancion de Elmo: Para y Respira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https://youtu.be/BU2-dGqUJlE</a:t>
            </a:r>
            <a:r>
              <a:rPr lang="en-US"/>
              <a:t>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67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CSEFEL: Center on the Social and Emotional Foundations for Early Learning (vanderbilt.edu)</a:t>
            </a:r>
            <a:endParaRPr sz="24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4671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6"/>
              </a:rPr>
              <a:t>Tarjetas de Soluciones (en casa)</a:t>
            </a:r>
            <a:endParaRPr sz="2400"/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7"/>
              </a:rPr>
              <a:t>Historia de Solucionar Problemas (en casa)</a:t>
            </a:r>
            <a:endParaRPr sz="2400"/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8"/>
              </a:rPr>
              <a:t>Imprimible de Respiración Profunda</a:t>
            </a:r>
            <a:endParaRPr sz="2400"/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00" u="sng">
                <a:solidFill>
                  <a:schemeClr val="hlink"/>
                </a:solidFill>
                <a:hlinkClick r:id="rId9"/>
              </a:rPr>
              <a:t>La Tortuga Tucker toma tiempo para detenerse y pensar (en casa)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/>
              <a:t>Encuesta: </a:t>
            </a:r>
            <a:r>
              <a:rPr lang="en-US" sz="2400" u="sng">
                <a:solidFill>
                  <a:schemeClr val="hlink"/>
                </a:solidFill>
                <a:hlinkClick r:id="rId10"/>
              </a:rPr>
              <a:t>https://forms.gle/ALi2GbBFpvYke3RcA</a:t>
            </a:r>
            <a:r>
              <a:rPr lang="en-US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 descr="“My 4-year-old was about to have a whole tantrum and my 6-year-old helped him manage his breathing so he could calm down.... I’d say I’m doing freaking alright.” 💫❤️❤️ (via: @ Ashleyoutloud/tw). #siblings #brothers #family &#10;&#10;&#10;For questions: share@majically.com&#10;-&#10;Follow Us to Feel Good Everyday:&#10;-&#10;Instagram: -- https://www.instagram.com/majicallyne...​ &#10;-&#10;Twitter: https://twitter.com/MajicallyNews​​​​...​  &#10;-&#10;Facebook: https://www.facebook.com/MajicallyNew...​&#10;-&#10;TikTok: https://vm.tiktok.com/ZMJD4Vs7y/" title="Big brother helps little brother calm down with breathing exercis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5050" y="17145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/>
              <a:t>La resolución de problemas implica...</a:t>
            </a:r>
            <a:r>
              <a:rPr lang="en-US" sz="4400" b="1"/>
              <a:t> 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Usando pasos clave para resolver conflictos</a:t>
            </a:r>
            <a:endParaRPr sz="2800"/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Pensando en soluciones alternativas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3429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/>
              <a:t>Aprender que las soluciones tienen consecuencias</a:t>
            </a:r>
            <a:endParaRPr sz="2800"/>
          </a:p>
          <a:p>
            <a:pPr marL="3429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•"/>
            </a:pPr>
            <a:r>
              <a:rPr lang="en-US" sz="2800"/>
              <a:t>Aprender a evaluar soluciones- ¿Es justo? ¿Produce buenos sentimientos?</a:t>
            </a:r>
            <a:endParaRPr sz="2800"/>
          </a:p>
          <a:p>
            <a:pPr marL="342900" lvl="0" indent="-34290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en-US" sz="2800"/>
              <a:t>¿Qué hacer cuando una solución no funciona?</a:t>
            </a:r>
            <a:endParaRPr sz="1500"/>
          </a:p>
          <a:p>
            <a:pPr marL="342900" lvl="0" indent="-342900" algn="l" rtl="0">
              <a:spcBef>
                <a:spcPts val="64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441300" y="100525"/>
            <a:ext cx="838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Pasos para la Resolución de Problemas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81000" y="4670150"/>
            <a:ext cx="8382000" cy="16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¿Sería seguro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¿Sería justo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sentirían todos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559100" y="1459800"/>
            <a:ext cx="735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8150" y="1014925"/>
            <a:ext cx="7137549" cy="355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4648200" y="762000"/>
            <a:ext cx="4038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381000" y="381000"/>
            <a:ext cx="83820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Ayude al estudiante a pensar en una posible solución: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561075" y="1600200"/>
            <a:ext cx="4724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Conseguir un adulto</a:t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amablemente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Ignorar</a:t>
            </a:r>
            <a:endParaRPr>
              <a:solidFill>
                <a:schemeClr val="dk1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Jugar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Di, “por favor, detente..”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Di, “por favor.”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Intercambiar juguetes/objetos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Esperar y turnarse</a:t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4099875" y="2478575"/>
            <a:ext cx="403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425" y="2366750"/>
            <a:ext cx="3897374" cy="380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92075" y="304800"/>
            <a:ext cx="8670900" cy="45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latin typeface="Calibri"/>
                <a:ea typeface="Calibri"/>
                <a:cs typeface="Calibri"/>
                <a:sym typeface="Calibri"/>
              </a:rPr>
              <a:t>Otras posibles soluciones son: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tomar un descanso</a:t>
            </a:r>
            <a:endParaRPr/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buscate un amigo</a:t>
            </a:r>
            <a:endParaRPr/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consigue ayuda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hable al respecto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54000" algn="l" rtl="0">
              <a:spcBef>
                <a:spcPts val="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 alejarse</a:t>
            </a:r>
            <a:endParaRPr/>
          </a:p>
        </p:txBody>
      </p:sp>
      <p:sp>
        <p:nvSpPr>
          <p:cNvPr id="124" name="Google Shape;124;p20" descr="Image result for solutions">
            <a:hlinkClick r:id="rId3"/>
          </p:cNvPr>
          <p:cNvSpPr/>
          <p:nvPr/>
        </p:nvSpPr>
        <p:spPr>
          <a:xfrm>
            <a:off x="92075" y="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4901225" y="3321625"/>
            <a:ext cx="394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565" y="2851300"/>
            <a:ext cx="2800025" cy="25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Pasos para Resolver Conflictos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100"/>
              <a:t>1. </a:t>
            </a:r>
            <a:r>
              <a:rPr lang="en-US" sz="2300"/>
              <a:t>Acercarse con calma</a:t>
            </a:r>
            <a:endParaRPr sz="23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300"/>
              <a:t>2. Reconocer los sentimientos</a:t>
            </a:r>
            <a:endParaRPr sz="23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300"/>
              <a:t>3. Obtener información</a:t>
            </a:r>
            <a:endParaRPr sz="23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300"/>
              <a:t>4. Replantear el problema</a:t>
            </a:r>
            <a:endParaRPr sz="23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300"/>
              <a:t>5. Solicite ideas de soluciones y elija una juntos</a:t>
            </a:r>
            <a:endParaRPr sz="23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300"/>
              <a:t>6. Estar preparado para dar apoyo de</a:t>
            </a:r>
            <a:endParaRPr sz="23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rPr lang="en-US" sz="2300"/>
              <a:t> seguimiento</a:t>
            </a:r>
            <a:endParaRPr sz="2300"/>
          </a:p>
        </p:txBody>
      </p:sp>
      <p:sp>
        <p:nvSpPr>
          <p:cNvPr id="134" name="Google Shape;134;p21" descr="Image result for keep calm clip art"/>
          <p:cNvSpPr/>
          <p:nvPr/>
        </p:nvSpPr>
        <p:spPr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 rot="10800000" flipH="1">
            <a:off x="5193200" y="4748153"/>
            <a:ext cx="283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150" y="4003625"/>
            <a:ext cx="2540650" cy="25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>
            <a:off x="214325" y="135350"/>
            <a:ext cx="8707800" cy="6666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218025" y="93200"/>
            <a:ext cx="87807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1200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431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problemas ocurren en nuestra vida cotidiana, incluso los peques</a:t>
            </a:r>
            <a:endParaRPr sz="4431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31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enfrentan a conflictos. Las habilidades de resolución de conflictos</a:t>
            </a:r>
            <a:endParaRPr sz="4431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31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juegan un papel importante en el mantenimiento de relaciones saludables.</a:t>
            </a:r>
            <a:endParaRPr sz="4431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31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nuestro trabajo como adultos enseñar a nuestros peques a</a:t>
            </a:r>
            <a:endParaRPr sz="4431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31">
                <a:solidFill>
                  <a:srgbClr val="2021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resolver problemas. Estos son los pasos para resolver conflictos:</a:t>
            </a:r>
            <a:endParaRPr sz="4431">
              <a:solidFill>
                <a:srgbClr val="20212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431">
                <a:solidFill>
                  <a:srgbClr val="222222"/>
                </a:solidFill>
                <a:highlight>
                  <a:srgbClr val="F8F9FA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31">
              <a:solidFill>
                <a:srgbClr val="222222"/>
              </a:solidFill>
              <a:highlight>
                <a:srgbClr val="F8F9FA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1"/>
              <a:t> </a:t>
            </a:r>
            <a:endParaRPr sz="513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 b="1">
                <a:latin typeface="Times New Roman"/>
                <a:ea typeface="Times New Roman"/>
                <a:cs typeface="Times New Roman"/>
                <a:sym typeface="Times New Roman"/>
              </a:rPr>
              <a:t>Ejemplo de situación</a:t>
            </a: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: Malia y Kesha están peleando porque Kesha le arrebató la muñeca mientras jugaban juntas. Malia se puso a llorar</a:t>
            </a:r>
            <a:endParaRPr sz="483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US" sz="4831" b="1">
                <a:latin typeface="Times New Roman"/>
                <a:ea typeface="Times New Roman"/>
                <a:cs typeface="Times New Roman"/>
                <a:sym typeface="Times New Roman"/>
              </a:rPr>
              <a:t>. El adulto debe acercarse a ambos peques con calma</a:t>
            </a: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. Coloquese usted mismo entre ellos, en su nivel. Use una voz tranquila y un toque suave. Permanezca neutral en lugar de tomar partido.</a:t>
            </a:r>
            <a:endParaRPr sz="483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4831" b="1">
                <a:latin typeface="Times New Roman"/>
                <a:ea typeface="Times New Roman"/>
                <a:cs typeface="Times New Roman"/>
                <a:sym typeface="Times New Roman"/>
              </a:rPr>
              <a:t>Reconozca los sentimientos</a:t>
            </a:r>
            <a:endParaRPr sz="4831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                 	             </a:t>
            </a:r>
            <a:endParaRPr sz="483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3. </a:t>
            </a:r>
            <a:r>
              <a:rPr lang="en-US" sz="4831" b="1">
                <a:latin typeface="Times New Roman"/>
                <a:ea typeface="Times New Roman"/>
                <a:cs typeface="Times New Roman"/>
                <a:sym typeface="Times New Roman"/>
              </a:rPr>
              <a:t>Recolecte información</a:t>
            </a:r>
            <a:endParaRPr sz="4831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Adulto: ¿Cuál es el problema? (Malia explica la situación)</a:t>
            </a:r>
            <a:endParaRPr sz="483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 4. </a:t>
            </a:r>
            <a:r>
              <a:rPr lang="en-US" sz="4831" b="1">
                <a:latin typeface="Times New Roman"/>
                <a:ea typeface="Times New Roman"/>
                <a:cs typeface="Times New Roman"/>
                <a:sym typeface="Times New Roman"/>
              </a:rPr>
              <a:t>Reafirma el problema </a:t>
            </a:r>
            <a:endParaRPr sz="4831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13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513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5. </a:t>
            </a:r>
            <a:r>
              <a:rPr lang="en-US" sz="4831" b="1">
                <a:latin typeface="Times New Roman"/>
                <a:ea typeface="Times New Roman"/>
                <a:cs typeface="Times New Roman"/>
                <a:sym typeface="Times New Roman"/>
              </a:rPr>
              <a:t>Pida ideas de soluciones y elijan una juntos</a:t>
            </a: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483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Adulto: Ok ¿qué podemos hacer para resolver este problema? ¿Solo tenemos una muñeca y ustedes son dos? "</a:t>
            </a:r>
            <a:endParaRPr sz="483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* Anime a los peques a pensar en soluciones. Las soluciones pueden ser compartir, turnarse con un temporizador de cocina (consulte las tarjetas de solución adjuntas)</a:t>
            </a:r>
            <a:endParaRPr sz="483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 6 </a:t>
            </a:r>
            <a:r>
              <a:rPr lang="en-US" sz="4831" b="1">
                <a:latin typeface="Times New Roman"/>
                <a:ea typeface="Times New Roman"/>
                <a:cs typeface="Times New Roman"/>
                <a:sym typeface="Times New Roman"/>
              </a:rPr>
              <a:t>Esté preparado para el apoyo de seguimiento</a:t>
            </a:r>
            <a:endParaRPr sz="4831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>
                <a:latin typeface="Times New Roman"/>
                <a:ea typeface="Times New Roman"/>
                <a:cs typeface="Times New Roman"/>
                <a:sym typeface="Times New Roman"/>
              </a:rPr>
              <a:t>De adultos a peques: "Ahora que tenemos una solución al problema, la usaremos. Me gusta cómo trabajamos juntos para resolver este problema". (El adulto monitorea la interacción / juego de los peques).</a:t>
            </a:r>
            <a:endParaRPr sz="483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31"/>
              <a:t> </a:t>
            </a:r>
            <a:endParaRPr sz="483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/>
              <a:t> 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/>
              <a:t> </a:t>
            </a:r>
            <a:endParaRPr sz="12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800"/>
              <a:t> </a:t>
            </a:r>
            <a:endParaRPr sz="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4572000" y="93200"/>
            <a:ext cx="42285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800" b="1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-US" sz="1000" b="1">
                <a:latin typeface="Times New Roman"/>
                <a:ea typeface="Times New Roman"/>
                <a:cs typeface="Times New Roman"/>
                <a:sym typeface="Times New Roman"/>
              </a:rPr>
              <a:t>asos para resolver conflictos</a:t>
            </a:r>
            <a:endParaRPr sz="1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Acércate con calma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Reconocer sentimientos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Recolectar información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Reafirma el problema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5.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Solicite ideas de soluciones y elija una juntos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6.</a:t>
            </a: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000">
                <a:latin typeface="Times New Roman"/>
                <a:ea typeface="Times New Roman"/>
                <a:cs typeface="Times New Roman"/>
                <a:sym typeface="Times New Roman"/>
              </a:rPr>
              <a:t>Esté preparado para brindar apoyo de seguimiento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350" y="2992950"/>
            <a:ext cx="486575" cy="6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350" y="4334600"/>
            <a:ext cx="486575" cy="6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2973125" y="2992950"/>
            <a:ext cx="21801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“Malia, te ves muy molesta”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3069600" y="4451300"/>
            <a:ext cx="30048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“Entonces el problema es…”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3525" y="198225"/>
            <a:ext cx="958150" cy="9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Office PowerPoint</Application>
  <PresentationFormat>On-screen Show (4:3)</PresentationFormat>
  <Paragraphs>168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Lato</vt:lpstr>
      <vt:lpstr>Caveat</vt:lpstr>
      <vt:lpstr>Oswald Regular</vt:lpstr>
      <vt:lpstr>Playfair Display</vt:lpstr>
      <vt:lpstr>Arial</vt:lpstr>
      <vt:lpstr>Impact</vt:lpstr>
      <vt:lpstr>Verdana</vt:lpstr>
      <vt:lpstr>Alegreya</vt:lpstr>
      <vt:lpstr>Times New Roman</vt:lpstr>
      <vt:lpstr>Calibri</vt:lpstr>
      <vt:lpstr>Blue &amp; Gold</vt:lpstr>
      <vt:lpstr> Promoviendo habilidades socioemocionales en casa</vt:lpstr>
      <vt:lpstr>Agenda</vt:lpstr>
      <vt:lpstr>PowerPoint Presentation</vt:lpstr>
      <vt:lpstr>La resolución de problemas implica... </vt:lpstr>
      <vt:lpstr>PowerPoint Presentation</vt:lpstr>
      <vt:lpstr>PowerPoint Presentation</vt:lpstr>
      <vt:lpstr>PowerPoint Presentation</vt:lpstr>
      <vt:lpstr>Pasos para Resolver Conflictos</vt:lpstr>
      <vt:lpstr>PowerPoint Presentation</vt:lpstr>
      <vt:lpstr>Apoyar a estudiantes pequeños con la resolución de problemas en el momento</vt:lpstr>
      <vt:lpstr>Controlando la ira y el impulso</vt:lpstr>
      <vt:lpstr>PowerPoint Presentation</vt:lpstr>
      <vt:lpstr>Una historia escrita para ayudar a enseñar la "Técnica de la tortuga" Por  Rochelle Lentini Marzo 2005</vt:lpstr>
      <vt:lpstr>Enseñe y practique cómo respira Tucker</vt:lpstr>
      <vt:lpstr>PowerPoint Presentation</vt:lpstr>
      <vt:lpstr>Autorregulación</vt:lpstr>
      <vt:lpstr>PowerPoint Presentation</vt:lpstr>
      <vt:lpstr>PowerPoint Presentation</vt:lpstr>
      <vt:lpstr>Algo en que pensar….</vt:lpstr>
      <vt:lpstr>Recursos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Promoviendo habilidades socioemocionales en casa</dc:title>
  <dc:creator>Melissa Strelec</dc:creator>
  <cp:lastModifiedBy>Janice Torres</cp:lastModifiedBy>
  <cp:revision>1</cp:revision>
  <dcterms:modified xsi:type="dcterms:W3CDTF">2021-03-26T17:39:06Z</dcterms:modified>
</cp:coreProperties>
</file>